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Alexandria Semi Bold"/>
      <p:regular r:id="rId22"/>
    </p:embeddedFont>
    <p:embeddedFont>
      <p:font typeface="Alexandria Semi Bold"/>
      <p:regular r:id="rId23"/>
    </p:embeddedFont>
    <p:embeddedFont>
      <p:font typeface="Sora Light"/>
      <p:regular r:id="rId24"/>
    </p:embeddedFont>
    <p:embeddedFont>
      <p:font typeface="Sora Ligh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34032"/>
            <a:ext cx="7627382" cy="187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End-to-End Supply Chain Data Architecture and Analytical Framework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4888944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comprehensive technical deep-dive into enterprise-grade ETL pipeline development and advanced SQL analytics for supply chain optimization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108" y="489942"/>
            <a:ext cx="7718584" cy="1172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Loss Leader Identification: The Margin Challenge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99108" y="1929170"/>
            <a:ext cx="7718584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High-volume categories with disproportionately low profit margins represent strategic risks. The Strength Training category demonstrates this phenomenon most severely, generating substantial sales but minimal profit contribution.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99108" y="2985016"/>
            <a:ext cx="7718584" cy="1372076"/>
          </a:xfrm>
          <a:prstGeom prst="roundRect">
            <a:avLst>
              <a:gd name="adj" fmla="val 799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76248" y="2985016"/>
            <a:ext cx="91440" cy="1372076"/>
          </a:xfrm>
          <a:prstGeom prst="roundRect">
            <a:avLst>
              <a:gd name="adj" fmla="val 81844"/>
            </a:avLst>
          </a:prstGeom>
          <a:solidFill>
            <a:srgbClr val="1A2D7A"/>
          </a:solidFill>
          <a:ln/>
        </p:spPr>
      </p:sp>
      <p:sp>
        <p:nvSpPr>
          <p:cNvPr id="7" name="Text 4"/>
          <p:cNvSpPr/>
          <p:nvPr/>
        </p:nvSpPr>
        <p:spPr>
          <a:xfrm>
            <a:off x="6468666" y="3185993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Strength Training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68666" y="3585805"/>
            <a:ext cx="724804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Margin: 0.60%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Major loss leader with critically thin profitability despite high sales volume. Immediate pricing strategy review recommended.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99108" y="4535210"/>
            <a:ext cx="7718584" cy="1372076"/>
          </a:xfrm>
          <a:prstGeom prst="roundRect">
            <a:avLst>
              <a:gd name="adj" fmla="val 799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76248" y="4535210"/>
            <a:ext cx="91440" cy="1372076"/>
          </a:xfrm>
          <a:prstGeom prst="roundRect">
            <a:avLst>
              <a:gd name="adj" fmla="val 81844"/>
            </a:avLst>
          </a:prstGeom>
          <a:solidFill>
            <a:srgbClr val="1A2D7A"/>
          </a:solidFill>
          <a:ln/>
        </p:spPr>
      </p:sp>
      <p:sp>
        <p:nvSpPr>
          <p:cNvPr id="11" name="Text 8"/>
          <p:cNvSpPr/>
          <p:nvPr/>
        </p:nvSpPr>
        <p:spPr>
          <a:xfrm>
            <a:off x="6468666" y="4736187"/>
            <a:ext cx="2344460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As Seen on TV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68666" y="5135999"/>
            <a:ext cx="7248049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Margin: 3.47%</a:t>
            </a:r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Significantly underperforming relative to operational costs. Consider category rationalization or supplier renegotiation.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99108" y="6085403"/>
            <a:ext cx="7718584" cy="1657231"/>
          </a:xfrm>
          <a:prstGeom prst="roundRect">
            <a:avLst>
              <a:gd name="adj" fmla="val 6621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76248" y="6085403"/>
            <a:ext cx="91440" cy="1657231"/>
          </a:xfrm>
          <a:prstGeom prst="roundRect">
            <a:avLst>
              <a:gd name="adj" fmla="val 81844"/>
            </a:avLst>
          </a:prstGeom>
          <a:solidFill>
            <a:srgbClr val="1A2D7A"/>
          </a:solidFill>
          <a:ln/>
        </p:spPr>
      </p:sp>
      <p:sp>
        <p:nvSpPr>
          <p:cNvPr id="15" name="Text 12"/>
          <p:cNvSpPr/>
          <p:nvPr/>
        </p:nvSpPr>
        <p:spPr>
          <a:xfrm>
            <a:off x="6468666" y="6286381"/>
            <a:ext cx="2620447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Implications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68666" y="6686193"/>
            <a:ext cx="7248049" cy="855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loss leaders require urgent attention: either optimize pricing/costs or evaluate strategic value of maintaining these product lines for customer acquisition purposes.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763" y="473988"/>
            <a:ext cx="1869758" cy="338733"/>
          </a:xfrm>
          <a:prstGeom prst="roundRect">
            <a:avLst>
              <a:gd name="adj" fmla="val 17074"/>
            </a:avLst>
          </a:prstGeom>
          <a:noFill/>
          <a:ln w="7620">
            <a:solidFill>
              <a:srgbClr val="1A2D7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77610" y="533162"/>
            <a:ext cx="1648063" cy="220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CUSTOMER ANALYTICS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66763" y="881539"/>
            <a:ext cx="10073283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Segmentation and Lifetime Value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66763" y="1877854"/>
            <a:ext cx="4352449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Segment Revenue Contribution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6763" y="2389584"/>
            <a:ext cx="7014329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Consumer segment drives the majority of revenue at $19.1M, representing the largest addressable market. Interestingly, Average Order Value (AOV) remains remarkably consistent across all segments at approximately $204, suggesting price sensitivity is uniform regardless of customer type.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66763" y="3770709"/>
            <a:ext cx="3399592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$19.1M</a:t>
            </a:r>
            <a:endParaRPr lang="en-US" sz="4450" dirty="0"/>
          </a:p>
        </p:txBody>
      </p:sp>
      <p:sp>
        <p:nvSpPr>
          <p:cNvPr id="8" name="Text 6"/>
          <p:cNvSpPr/>
          <p:nvPr/>
        </p:nvSpPr>
        <p:spPr>
          <a:xfrm>
            <a:off x="1334214" y="4553664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Consumer Revenue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381500" y="3770709"/>
            <a:ext cx="3399592" cy="567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$204</a:t>
            </a:r>
            <a:endParaRPr lang="en-US" sz="4450" dirty="0"/>
          </a:p>
        </p:txBody>
      </p:sp>
      <p:sp>
        <p:nvSpPr>
          <p:cNvPr id="10" name="Text 8"/>
          <p:cNvSpPr/>
          <p:nvPr/>
        </p:nvSpPr>
        <p:spPr>
          <a:xfrm>
            <a:off x="4948952" y="4553664"/>
            <a:ext cx="226468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Consistent AOV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381500" y="5008721"/>
            <a:ext cx="3399592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Across all segments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66763" y="5477708"/>
            <a:ext cx="3212663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Top 1% Customer Value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6763" y="5989439"/>
            <a:ext cx="7014329" cy="826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207 customers comprise the elite tier with spending exceeding $6,471. The highest-value customer (ID 791) has contributed $10,524 lifetime value, representing critical retention targets for personalized engagement programs.</a:t>
            </a:r>
            <a:endParaRPr lang="en-US" sz="13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526" y="1899404"/>
            <a:ext cx="5662613" cy="56626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5905" y="350401"/>
            <a:ext cx="7385209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Fraud Risk Geography: High-Alert Locations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475905" y="1022985"/>
            <a:ext cx="9678472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Geographic analysis of suspected fraud patterns (minimum 50 orders threshold) identifies specific cities with disproportionately high fraud rates, requiring enhanced verification protocols and payment security measures.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905" y="1572697"/>
            <a:ext cx="9678472" cy="541984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475905" y="7135535"/>
            <a:ext cx="9678472" cy="743664"/>
          </a:xfrm>
          <a:prstGeom prst="roundRect">
            <a:avLst>
              <a:gd name="adj" fmla="val 7184"/>
            </a:avLst>
          </a:prstGeom>
          <a:solidFill>
            <a:srgbClr val="C0CAF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63" y="7320320"/>
            <a:ext cx="158948" cy="127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89171" y="7294483"/>
            <a:ext cx="9138047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France and UK locations dominate fraud risk zones. Implement enhanced identity verification, address validation, and payment authentication for orders originating from these high-risk geographies.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6007" y="460296"/>
            <a:ext cx="1662708" cy="314563"/>
          </a:xfrm>
          <a:prstGeom prst="roundRect">
            <a:avLst>
              <a:gd name="adj" fmla="val 17882"/>
            </a:avLst>
          </a:prstGeom>
          <a:solidFill>
            <a:srgbClr val="D5DCF6"/>
          </a:solidFill>
          <a:ln/>
        </p:spPr>
      </p:sp>
      <p:sp>
        <p:nvSpPr>
          <p:cNvPr id="4" name="Text 1"/>
          <p:cNvSpPr/>
          <p:nvPr/>
        </p:nvSpPr>
        <p:spPr>
          <a:xfrm>
            <a:off x="6256377" y="510421"/>
            <a:ext cx="146196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TEMPORAL ANALYSIS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156007" y="841772"/>
            <a:ext cx="7804785" cy="110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Critical Alert: Revenue Decline in Late 2017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6156007" y="2194203"/>
            <a:ext cx="7804785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Time-series analysis reveals a severe downturn in business performance during Q4 2017 and continuing into early 2018. This represents a critical inflection point requiring immediate investigation and remediation.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156007" y="3185755"/>
            <a:ext cx="22860" cy="3593544"/>
          </a:xfrm>
          <a:prstGeom prst="roundRect">
            <a:avLst>
              <a:gd name="adj" fmla="val 307582"/>
            </a:avLst>
          </a:prstGeom>
          <a:solidFill>
            <a:srgbClr val="BBC2DC"/>
          </a:solidFill>
          <a:ln/>
        </p:spPr>
      </p:sp>
      <p:sp>
        <p:nvSpPr>
          <p:cNvPr id="8" name="Shape 5"/>
          <p:cNvSpPr/>
          <p:nvPr/>
        </p:nvSpPr>
        <p:spPr>
          <a:xfrm>
            <a:off x="6178868" y="3185755"/>
            <a:ext cx="7804785" cy="1629370"/>
          </a:xfrm>
          <a:prstGeom prst="rect">
            <a:avLst/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46269" y="3360777"/>
            <a:ext cx="220277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November 2017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346269" y="3736419"/>
            <a:ext cx="746236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-41.6% MoM Sales Growth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346269" y="4104561"/>
            <a:ext cx="7462361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Precipitous month-over-month sales collapse indicating systemic operational or market disruption.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178868" y="5149929"/>
            <a:ext cx="7804785" cy="1629370"/>
          </a:xfrm>
          <a:prstGeom prst="rect">
            <a:avLst/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6269" y="5324951"/>
            <a:ext cx="220277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January 2018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346269" y="5700593"/>
            <a:ext cx="7462361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-34.2% MoM | -70.5% YoY Profit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346269" y="6068735"/>
            <a:ext cx="7462361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Continued deterioration with devastating year-over-year profit decline suggesting structural business challenges.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156007" y="6967538"/>
            <a:ext cx="7804785" cy="803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Root cause analysis required to identify whether decline stems from operational failures, market conditions, competitive pressure, or internal strategic missteps. Recovery plan development is urgent priority.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24245"/>
            <a:ext cx="1001244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Seasonality Patterns: Pre-Holiday Surge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745337"/>
            <a:ext cx="5646777" cy="5646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75145" y="1721644"/>
            <a:ext cx="4101822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October Peak Performance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875145" y="2285286"/>
            <a:ext cx="700444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Monthly sales analysis identifies October as the strongest revenue period with an average order value of $244.79, representing a significant 22% premium over the annual baseline of approximately $200.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875145" y="3503057"/>
            <a:ext cx="3383756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$244.79</a:t>
            </a:r>
            <a:endParaRPr lang="en-US" sz="4900" dirty="0"/>
          </a:p>
        </p:txBody>
      </p:sp>
      <p:sp>
        <p:nvSpPr>
          <p:cNvPr id="7" name="Text 4"/>
          <p:cNvSpPr/>
          <p:nvPr/>
        </p:nvSpPr>
        <p:spPr>
          <a:xfrm>
            <a:off x="7319843" y="436554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October AOV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875145" y="4866799"/>
            <a:ext cx="33837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Peak month performance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0495836" y="3503057"/>
            <a:ext cx="3383756" cy="625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49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+22%</a:t>
            </a:r>
            <a:endParaRPr lang="en-US" sz="4900" dirty="0"/>
          </a:p>
        </p:txBody>
      </p:sp>
      <p:sp>
        <p:nvSpPr>
          <p:cNvPr id="10" name="Text 7"/>
          <p:cNvSpPr/>
          <p:nvPr/>
        </p:nvSpPr>
        <p:spPr>
          <a:xfrm>
            <a:off x="10940534" y="436554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Above Baseline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495836" y="4866799"/>
            <a:ext cx="3383756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Premium vs. annual average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875145" y="5383292"/>
            <a:ext cx="3346013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Strategic Implications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875145" y="5946934"/>
            <a:ext cx="7004447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This pre-holiday surge pattern suggests strong opportunity for targeted October marketing campaigns, inventory optimization, and promotional strategies to maximize this naturally high-performing period. Capacity planning should account for this predictable seasonal lift.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971788"/>
            <a:ext cx="1337548" cy="356235"/>
          </a:xfrm>
          <a:prstGeom prst="roundRect">
            <a:avLst>
              <a:gd name="adj" fmla="val 17881"/>
            </a:avLst>
          </a:prstGeom>
          <a:solidFill>
            <a:srgbClr val="D5DCF6"/>
          </a:solidFill>
          <a:ln/>
        </p:spPr>
      </p:sp>
      <p:sp>
        <p:nvSpPr>
          <p:cNvPr id="3" name="Text 1"/>
          <p:cNvSpPr/>
          <p:nvPr/>
        </p:nvSpPr>
        <p:spPr>
          <a:xfrm>
            <a:off x="872014" y="1028581"/>
            <a:ext cx="1110139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CONCLUSION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1403747"/>
            <a:ext cx="1229975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Takeaways and Strategic Recommendations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58309" y="2311598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implemented data architecture demonstrates professional-grade workflow capabilities, successfully transforming raw legacy data into actionable intelligence across multiple business dimensions.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35449" y="3131344"/>
            <a:ext cx="6484144" cy="4572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7" name="Text 5"/>
          <p:cNvSpPr/>
          <p:nvPr/>
        </p:nvSpPr>
        <p:spPr>
          <a:xfrm>
            <a:off x="758309" y="336661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Pipeline Excellence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8309" y="3792022"/>
            <a:ext cx="643842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ETL workflow ensures clean, consistent, privacy-compliant data entry with sophisticated feature engineering creating analytical-ready datasets for downstream SQL analysis.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10807" y="3131344"/>
            <a:ext cx="6484144" cy="4572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0" name="Text 8"/>
          <p:cNvSpPr/>
          <p:nvPr/>
        </p:nvSpPr>
        <p:spPr>
          <a:xfrm>
            <a:off x="7433667" y="3366611"/>
            <a:ext cx="377392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Critical Bottlenecks Identified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33667" y="3792022"/>
            <a:ext cx="6438424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France logistics infrastructure presents severe operational risks with extreme delay variance. First Class shipping reliability at 95.3% late rate requires immediate carrier intervention and SLA renegotiation.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35449" y="5384125"/>
            <a:ext cx="6484144" cy="4572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3" name="Text 11"/>
          <p:cNvSpPr/>
          <p:nvPr/>
        </p:nvSpPr>
        <p:spPr>
          <a:xfrm>
            <a:off x="758309" y="5619393"/>
            <a:ext cx="25325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Financial Risk Areas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8309" y="6044803"/>
            <a:ext cx="6438424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Strength Training category operates as loss leader with 0.60% margin. Book Shop and Pet Shop departments critically underperform. Strategic review needed for category rationalization or optimization.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410807" y="5384125"/>
            <a:ext cx="6484144" cy="4572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6" name="Text 14"/>
          <p:cNvSpPr/>
          <p:nvPr/>
        </p:nvSpPr>
        <p:spPr>
          <a:xfrm>
            <a:off x="7433667" y="5619393"/>
            <a:ext cx="252507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Revenue Crisis Alert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433667" y="6044803"/>
            <a:ext cx="6438424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Q4 2017 downturn with -70.5% YoY profit decline in January 2018 represents existential threat requiring urgent root cause analysis and comprehensive recovery strategy development.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4709" y="1119545"/>
            <a:ext cx="1058942" cy="356235"/>
          </a:xfrm>
          <a:prstGeom prst="roundRect">
            <a:avLst>
              <a:gd name="adj" fmla="val 17881"/>
            </a:avLst>
          </a:prstGeom>
          <a:solidFill>
            <a:srgbClr val="D5DCF6"/>
          </a:solidFill>
          <a:ln/>
        </p:spPr>
      </p:sp>
      <p:sp>
        <p:nvSpPr>
          <p:cNvPr id="4" name="Text 1"/>
          <p:cNvSpPr/>
          <p:nvPr/>
        </p:nvSpPr>
        <p:spPr>
          <a:xfrm>
            <a:off x="6358414" y="1176337"/>
            <a:ext cx="831533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OVERVIEW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244709" y="1551503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Executive Overview: Two-Phase Architecture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6244709" y="3272433"/>
            <a:ext cx="3582472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I: Data Engineering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244709" y="4210169"/>
            <a:ext cx="3582472" cy="2729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Python-based ETL pipeline transforming raw legacy CSV data into a normalized PostgreSQL database. Implements rigorous data quality protocols, feature engineering, and privacy-compliant data masking to establish a single source of truth for analytical workflows.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0297239" y="3272433"/>
            <a:ext cx="3582472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II: Strategic Analytics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297239" y="4210169"/>
            <a:ext cx="3582472" cy="24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Comprehensive SQL analytical suite delivering multi-dimensional insights across logistics efficiency, financial performance, customer segmentation, and temporal trends. Advanced queries uncover actionable intelligence for data-driven decision making.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1015484"/>
            <a:ext cx="1800939" cy="371475"/>
          </a:xfrm>
          <a:prstGeom prst="roundRect">
            <a:avLst>
              <a:gd name="adj" fmla="val 17147"/>
            </a:avLst>
          </a:prstGeom>
          <a:noFill/>
          <a:ln w="7620">
            <a:solidFill>
              <a:srgbClr val="1A2D7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79634" y="1079897"/>
            <a:ext cx="155829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ENGINEERING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1462683"/>
            <a:ext cx="10450949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I: Python ETL Pipeline Architecture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58309" y="2370534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foundational data engineering layer processes the DC Supply Chain dataset through a sophisticated transformation workflow. Built using Pandas and SQLAlchemy, this pipeline ensures data integrity, consistency, and analytical readiness.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8309" y="3190280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8309" y="3489603"/>
            <a:ext cx="64621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8" name="Text 6"/>
          <p:cNvSpPr/>
          <p:nvPr/>
        </p:nvSpPr>
        <p:spPr>
          <a:xfrm>
            <a:off x="758309" y="36300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Ingestion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8309" y="4055507"/>
            <a:ext cx="646211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Raw CSV ingestion using Pandas with latin-1 encoding to resolve character conflicts. Initial schema inspection validates structural integrity and identifies null distributions.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409974" y="3190280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409974" y="3489603"/>
            <a:ext cx="64621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2" name="Text 10"/>
          <p:cNvSpPr/>
          <p:nvPr/>
        </p:nvSpPr>
        <p:spPr>
          <a:xfrm>
            <a:off x="7409974" y="36300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Standardization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409974" y="4055507"/>
            <a:ext cx="646211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Nomenclature normalization to snake_case prevents SQL syntax errors. Semantic renaming clarifies ambiguous fields. High-cardinality and PII fields removed for optimization and compliance.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58309" y="5296972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58309" y="5596295"/>
            <a:ext cx="64621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16" name="Text 14"/>
          <p:cNvSpPr/>
          <p:nvPr/>
        </p:nvSpPr>
        <p:spPr>
          <a:xfrm>
            <a:off x="758309" y="573678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Quality Validation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8309" y="6162199"/>
            <a:ext cx="646211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Datetime parsing enables temporal arithmetic. Logic checks verify shipping record consistency. Feature engineering creates delay_variance metric for efficiency quantification.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409974" y="5296972"/>
            <a:ext cx="189548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409974" y="5596295"/>
            <a:ext cx="6462117" cy="22860"/>
          </a:xfrm>
          <a:prstGeom prst="rect">
            <a:avLst/>
          </a:prstGeom>
          <a:solidFill>
            <a:srgbClr val="1A2D7A"/>
          </a:solidFill>
          <a:ln/>
        </p:spPr>
      </p:sp>
      <p:sp>
        <p:nvSpPr>
          <p:cNvPr id="20" name="Text 18"/>
          <p:cNvSpPr/>
          <p:nvPr/>
        </p:nvSpPr>
        <p:spPr>
          <a:xfrm>
            <a:off x="7409974" y="573678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Migration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409974" y="6162199"/>
            <a:ext cx="6462117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SQLAlchemy connector establishes PostgreSQL interface. Replace strategy ensures analytical database reflects current pipeline state. Ready for downstream SQL analysis.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697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160157"/>
            <a:ext cx="11155323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Cleaning and Standardization Protocol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58309" y="4068008"/>
            <a:ext cx="4244816" cy="3371017"/>
          </a:xfrm>
          <a:prstGeom prst="roundRect">
            <a:avLst>
              <a:gd name="adj" fmla="val 236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81169" y="4090868"/>
            <a:ext cx="4199096" cy="568643"/>
          </a:xfrm>
          <a:prstGeom prst="roundRect">
            <a:avLst>
              <a:gd name="adj" fmla="val 9178"/>
            </a:avLst>
          </a:prstGeom>
          <a:solidFill>
            <a:srgbClr val="D5DCF6"/>
          </a:solidFill>
          <a:ln/>
        </p:spPr>
      </p:sp>
      <p:sp>
        <p:nvSpPr>
          <p:cNvPr id="6" name="Text 3"/>
          <p:cNvSpPr/>
          <p:nvPr/>
        </p:nvSpPr>
        <p:spPr>
          <a:xfrm>
            <a:off x="2738557" y="4193619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70717" y="4849058"/>
            <a:ext cx="2883098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Column Nomenclature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70717" y="5274469"/>
            <a:ext cx="3820001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 headers converted to snake_case (lowercase with underscores) to prevent SQL syntax errors from spaces or mixed-case identifiers.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192673" y="4068008"/>
            <a:ext cx="4244935" cy="3371017"/>
          </a:xfrm>
          <a:prstGeom prst="roundRect">
            <a:avLst>
              <a:gd name="adj" fmla="val 236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5533" y="4090868"/>
            <a:ext cx="4199215" cy="568643"/>
          </a:xfrm>
          <a:prstGeom prst="roundRect">
            <a:avLst>
              <a:gd name="adj" fmla="val 9178"/>
            </a:avLst>
          </a:prstGeom>
          <a:solidFill>
            <a:srgbClr val="D5DCF6"/>
          </a:solidFill>
          <a:ln/>
        </p:spPr>
      </p:sp>
      <p:sp>
        <p:nvSpPr>
          <p:cNvPr id="11" name="Text 8"/>
          <p:cNvSpPr/>
          <p:nvPr/>
        </p:nvSpPr>
        <p:spPr>
          <a:xfrm>
            <a:off x="7172920" y="4193619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05080" y="484905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Semantic Mapping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405080" y="5274469"/>
            <a:ext cx="382012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days_for_shipping_(real) → actual_shipping_days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405080" y="5947291"/>
            <a:ext cx="382012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days_for_shipment_(scheduled) → scheduled_shipping_days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405080" y="6620113"/>
            <a:ext cx="382012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shipping_date_(dateorders) → shipping_date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9627156" y="4068008"/>
            <a:ext cx="4244816" cy="3371017"/>
          </a:xfrm>
          <a:prstGeom prst="roundRect">
            <a:avLst>
              <a:gd name="adj" fmla="val 2362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650016" y="4090868"/>
            <a:ext cx="4199096" cy="568643"/>
          </a:xfrm>
          <a:prstGeom prst="roundRect">
            <a:avLst>
              <a:gd name="adj" fmla="val 9178"/>
            </a:avLst>
          </a:prstGeom>
          <a:solidFill>
            <a:srgbClr val="D5DCF6"/>
          </a:solidFill>
          <a:ln/>
        </p:spPr>
      </p:sp>
      <p:sp>
        <p:nvSpPr>
          <p:cNvPr id="18" name="Text 15"/>
          <p:cNvSpPr/>
          <p:nvPr/>
        </p:nvSpPr>
        <p:spPr>
          <a:xfrm>
            <a:off x="11607403" y="4193619"/>
            <a:ext cx="284321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39563" y="4849058"/>
            <a:ext cx="2657237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Privacy Optimization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9839563" y="5274469"/>
            <a:ext cx="3820001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Removed product_description, customer_email, customer_password, and customer_zipcode fields to optimize query performance and ensure GDPR compliance.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747593"/>
            <a:ext cx="2054900" cy="356235"/>
          </a:xfrm>
          <a:prstGeom prst="roundRect">
            <a:avLst>
              <a:gd name="adj" fmla="val 17881"/>
            </a:avLst>
          </a:prstGeom>
          <a:solidFill>
            <a:srgbClr val="D5DCF6"/>
          </a:solidFill>
          <a:ln/>
        </p:spPr>
      </p:sp>
      <p:sp>
        <p:nvSpPr>
          <p:cNvPr id="3" name="Text 1"/>
          <p:cNvSpPr/>
          <p:nvPr/>
        </p:nvSpPr>
        <p:spPr>
          <a:xfrm>
            <a:off x="872014" y="804386"/>
            <a:ext cx="182749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FEATURE ENGINEERING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1179552"/>
            <a:ext cx="869037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 Integrity and Derived Metrics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58309" y="2276951"/>
            <a:ext cx="4609267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Temporal Feature Engineering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58309" y="2840593"/>
            <a:ext cx="768322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Date fields (order_date, shipping_date) parsed to datetime objects enabling sophisticated temporal arithmetic and time-series analysis capabilities.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3636645"/>
            <a:ext cx="4248745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Logic Validation Framework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758309" y="4200287"/>
            <a:ext cx="768322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Implemented data quality checks comparing calculated shipping duration (shipping_date - order_date) against recorded actual_shipping_days to identify and flag inconsistencies in source data.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758309" y="5299591"/>
            <a:ext cx="4780478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 Metric Generation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758309" y="5863233"/>
            <a:ext cx="7683222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Created delay_variance derived metric by calculating the difference between actual_shipping_days and scheduled_shipping_days. This quantifies logistics efficiency and enables bottleneck identification across geographic and operational dimensions.</a:t>
            </a:r>
            <a:endParaRPr lang="en-US" sz="14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1590" y="2300645"/>
            <a:ext cx="4968002" cy="4968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42553" y="578406"/>
            <a:ext cx="1285518" cy="323493"/>
          </a:xfrm>
          <a:prstGeom prst="roundRect">
            <a:avLst>
              <a:gd name="adj" fmla="val 17040"/>
            </a:avLst>
          </a:prstGeom>
          <a:noFill/>
          <a:ln w="7620">
            <a:solidFill>
              <a:srgbClr val="1A2D7A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48519" y="635198"/>
            <a:ext cx="1073587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 ANALYTICS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6142553" y="967502"/>
            <a:ext cx="7831693" cy="1079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II: Strategic Data Analysis Framework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6142553" y="2292668"/>
            <a:ext cx="7831693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 analytical suite leverages advanced SQL techniques to extract actionable insights across four critical business dimensions. Each query is designed to answer specific strategic questions and inform operational decisions.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142553" y="3264456"/>
            <a:ext cx="7831693" cy="973693"/>
          </a:xfrm>
          <a:prstGeom prst="roundRect">
            <a:avLst>
              <a:gd name="adj" fmla="val 707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14123" y="3436025"/>
            <a:ext cx="242732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Logistics &amp; Operations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314123" y="3804166"/>
            <a:ext cx="748855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Geographic bottleneck identification and shipment mode reliability analysis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142553" y="4402098"/>
            <a:ext cx="7831693" cy="973693"/>
          </a:xfrm>
          <a:prstGeom prst="roundRect">
            <a:avLst>
              <a:gd name="adj" fmla="val 707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4123" y="4573667"/>
            <a:ext cx="2158603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Financial Health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314123" y="4941808"/>
            <a:ext cx="748855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Market profitability ranking and department revenue performance assessment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142553" y="5539740"/>
            <a:ext cx="7831693" cy="973693"/>
          </a:xfrm>
          <a:prstGeom prst="roundRect">
            <a:avLst>
              <a:gd name="adj" fmla="val 707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4123" y="5711309"/>
            <a:ext cx="2419588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Customer Intelligence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314123" y="6079450"/>
            <a:ext cx="748855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Segment value analysis, CLV calculation, and fraud pattern detection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6142553" y="6677382"/>
            <a:ext cx="7831693" cy="973693"/>
          </a:xfrm>
          <a:prstGeom prst="roundRect">
            <a:avLst>
              <a:gd name="adj" fmla="val 707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4123" y="6848951"/>
            <a:ext cx="217217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Temporal Dynamics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6314123" y="7217092"/>
            <a:ext cx="7488555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Time-series trend analysis with MoM/YoY growth and seasonality patterns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5905" y="350401"/>
            <a:ext cx="8451890" cy="418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Critical Finding: Geographic Shipping Bottlenecks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475905" y="1022985"/>
            <a:ext cx="9678472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Analysis of delay variance across global distribution nodes reveals significant unpredictability in specific locations. Thiais, France emerges as the most problematic logistics hub with extreme shipping variability.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5905" y="1572697"/>
            <a:ext cx="9678472" cy="541984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475905" y="7135535"/>
            <a:ext cx="9678472" cy="743664"/>
          </a:xfrm>
          <a:prstGeom prst="roundRect">
            <a:avLst>
              <a:gd name="adj" fmla="val 7184"/>
            </a:avLst>
          </a:prstGeom>
          <a:solidFill>
            <a:srgbClr val="C0CAF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063" y="7320320"/>
            <a:ext cx="158948" cy="127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889171" y="7294483"/>
            <a:ext cx="9138047" cy="406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France dominates the top 5 most unpredictable shipping locations, suggesting systemic logistics infrastructure challenges requiring immediate operational review and potential carrier relationship reassessment.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3780"/>
            <a:ext cx="898624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Shipment Mode Reliability Analysis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1716405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Comparative analysis of late delivery rates versus on-time performance reveals critical reliability gaps across shipment modes. First Class shipping presents the most significant operational risk.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698903" y="3768447"/>
            <a:ext cx="2331720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95.3%</a:t>
            </a:r>
            <a:endParaRPr lang="en-US" sz="3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038" y="2583537"/>
            <a:ext cx="2843689" cy="28436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9009" y="5664160"/>
            <a:ext cx="2531864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First Class Late Rate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58309" y="6089571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Critically unreliable with near-total late delivery performance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9102" y="3768447"/>
            <a:ext cx="2331720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38.1%</a:t>
            </a:r>
            <a:endParaRPr lang="en-US" sz="3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237" y="2583537"/>
            <a:ext cx="2843689" cy="28436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40956" y="5664160"/>
            <a:ext cx="314837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Standard Class Late Rate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08508" y="6089571"/>
            <a:ext cx="421326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Moderate reliability but still misses deadlines in over one-third of shipments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0599420" y="3768447"/>
            <a:ext cx="2331720" cy="473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50%</a:t>
            </a:r>
            <a:endParaRPr lang="en-US" sz="3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555" y="2583537"/>
            <a:ext cx="2843689" cy="2843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18219" y="566416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Same Day On-Time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58707" y="6089571"/>
            <a:ext cx="421338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Most reliable option, though only achieving baseline 50% punctuality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758309" y="6909316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These findings indicate urgent need for carrier performance reviews and potential contract renegotiations, particularly for First Class service level agreements.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8309" y="548878"/>
            <a:ext cx="1901190" cy="356235"/>
          </a:xfrm>
          <a:prstGeom prst="roundRect">
            <a:avLst>
              <a:gd name="adj" fmla="val 17881"/>
            </a:avLst>
          </a:prstGeom>
          <a:solidFill>
            <a:srgbClr val="D5DCF6"/>
          </a:solidFill>
          <a:ln/>
        </p:spPr>
      </p:sp>
      <p:sp>
        <p:nvSpPr>
          <p:cNvPr id="3" name="Text 1"/>
          <p:cNvSpPr/>
          <p:nvPr/>
        </p:nvSpPr>
        <p:spPr>
          <a:xfrm>
            <a:off x="872014" y="605671"/>
            <a:ext cx="167378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FINANCIAL ANALYSIS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980837"/>
            <a:ext cx="1174146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Market Profitability and Revenue Performance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58309" y="2078236"/>
            <a:ext cx="3565327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Regional Profit Margins</a:t>
            </a:r>
            <a:endParaRPr lang="en-US" sz="2350" dirty="0"/>
          </a:p>
        </p:txBody>
      </p:sp>
      <p:sp>
        <p:nvSpPr>
          <p:cNvPr id="6" name="Text 4"/>
          <p:cNvSpPr/>
          <p:nvPr/>
        </p:nvSpPr>
        <p:spPr>
          <a:xfrm>
            <a:off x="758309" y="2641878"/>
            <a:ext cx="6325672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Geographic market analysis reveals USCA (US &amp; Canada) leading profitability at 11.14%, with Africa (10.99%) and Latin America (10.93%) showing competitive margins. All major markets maintain healthy double-digit profitability.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8309" y="4162901"/>
            <a:ext cx="5473184" cy="236934"/>
          </a:xfrm>
          <a:prstGeom prst="roundRect">
            <a:avLst>
              <a:gd name="adj" fmla="val 336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58309" y="4162901"/>
            <a:ext cx="609600" cy="236934"/>
          </a:xfrm>
          <a:prstGeom prst="roundRect">
            <a:avLst>
              <a:gd name="adj" fmla="val 33606"/>
            </a:avLst>
          </a:prstGeom>
          <a:solidFill>
            <a:srgbClr val="1A2D7A"/>
          </a:solidFill>
          <a:ln/>
        </p:spPr>
      </p:sp>
      <p:sp>
        <p:nvSpPr>
          <p:cNvPr id="9" name="Text 7"/>
          <p:cNvSpPr/>
          <p:nvPr/>
        </p:nvSpPr>
        <p:spPr>
          <a:xfrm>
            <a:off x="6373654" y="4162901"/>
            <a:ext cx="710327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11.14%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58309" y="463677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USCA Market</a:t>
            </a:r>
            <a:endParaRPr lang="en-US" sz="1950" dirty="0"/>
          </a:p>
        </p:txBody>
      </p:sp>
      <p:sp>
        <p:nvSpPr>
          <p:cNvPr id="11" name="Shape 9"/>
          <p:cNvSpPr/>
          <p:nvPr/>
        </p:nvSpPr>
        <p:spPr>
          <a:xfrm>
            <a:off x="758309" y="5422344"/>
            <a:ext cx="5336858" cy="236934"/>
          </a:xfrm>
          <a:prstGeom prst="roundRect">
            <a:avLst>
              <a:gd name="adj" fmla="val 336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8309" y="5422344"/>
            <a:ext cx="586502" cy="236934"/>
          </a:xfrm>
          <a:prstGeom prst="roundRect">
            <a:avLst>
              <a:gd name="adj" fmla="val 33606"/>
            </a:avLst>
          </a:prstGeom>
          <a:solidFill>
            <a:srgbClr val="1A2D7A"/>
          </a:solidFill>
          <a:ln/>
        </p:spPr>
      </p:sp>
      <p:sp>
        <p:nvSpPr>
          <p:cNvPr id="13" name="Text 11"/>
          <p:cNvSpPr/>
          <p:nvPr/>
        </p:nvSpPr>
        <p:spPr>
          <a:xfrm>
            <a:off x="6237327" y="5422344"/>
            <a:ext cx="846653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10.99%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58309" y="589621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Africa Market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758309" y="6681788"/>
            <a:ext cx="5344358" cy="236934"/>
          </a:xfrm>
          <a:prstGeom prst="roundRect">
            <a:avLst>
              <a:gd name="adj" fmla="val 33606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8309" y="6681788"/>
            <a:ext cx="584121" cy="236934"/>
          </a:xfrm>
          <a:prstGeom prst="roundRect">
            <a:avLst>
              <a:gd name="adj" fmla="val 33606"/>
            </a:avLst>
          </a:prstGeom>
          <a:solidFill>
            <a:srgbClr val="1A2D7A"/>
          </a:solidFill>
          <a:ln/>
        </p:spPr>
      </p:sp>
      <p:sp>
        <p:nvSpPr>
          <p:cNvPr id="17" name="Text 15"/>
          <p:cNvSpPr/>
          <p:nvPr/>
        </p:nvSpPr>
        <p:spPr>
          <a:xfrm>
            <a:off x="6244828" y="6681788"/>
            <a:ext cx="839152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10.93%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8309" y="715565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LatAm Market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554039" y="2078236"/>
            <a:ext cx="4508183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Department Revenue Leaders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54039" y="2641878"/>
            <a:ext cx="632567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Fan Shop dominates revenue generation at $17.1M, significantly outperforming other categories. Apparel follows at $7.9M, while Book Shop and Pet Shop underperform dramatically.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54039" y="3722251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Fan Shop: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$17.1M (Top performer)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4039" y="4091821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Apparel: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$7.9M (Strong second)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554039" y="4461391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Outdoor: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$5.2M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554039" y="4830961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Book Shop: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$12.6K (Underperformer)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7554039" y="5200531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Pet Shop: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$41.5K (Critical review needed)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2026-01-23T03:07:57Z</dcterms:created>
  <dcterms:modified xsi:type="dcterms:W3CDTF">2026-01-23T03:07:57Z</dcterms:modified>
</cp:coreProperties>
</file>